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10287000" cx="18288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Playfair Display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3" roundtripDataSignature="AMtx7miPGq2Zrk/EL2yfInWwCQtdfeZH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11" Type="http://schemas.openxmlformats.org/officeDocument/2006/relationships/slide" Target="slides/slide6.xml"/><Relationship Id="rId22" Type="http://schemas.openxmlformats.org/officeDocument/2006/relationships/font" Target="fonts/PlayfairDisplay-boldItalic.fntdata"/><Relationship Id="rId10" Type="http://schemas.openxmlformats.org/officeDocument/2006/relationships/slide" Target="slides/slide5.xml"/><Relationship Id="rId21" Type="http://schemas.openxmlformats.org/officeDocument/2006/relationships/font" Target="fonts/PlayfairDisplay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layfairDisplay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7" name="Google Shape;10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4" name="Google Shape;12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1" name="Google Shape;15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2" name="Google Shape;16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1" name="Google Shape;17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4.gif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8AD8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2663062" y="-3228100"/>
            <a:ext cx="15357113" cy="21475387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812861" y="787904"/>
            <a:ext cx="1870386" cy="1636090"/>
          </a:xfrm>
          <a:custGeom>
            <a:rect b="b" l="l" r="r" t="t"/>
            <a:pathLst>
              <a:path extrusionOk="0" h="1636090" w="1870386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-2125" l="-3379" r="-3377" t="0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3940395" y="787892"/>
            <a:ext cx="4256942" cy="1720114"/>
          </a:xfrm>
          <a:custGeom>
            <a:rect b="b" l="l" r="r" t="t"/>
            <a:pathLst>
              <a:path extrusionOk="0" h="1720114" w="4256942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25736" l="0" r="0" t="-124416"/>
            </a:stretch>
          </a:blipFill>
          <a:ln>
            <a:noFill/>
          </a:ln>
        </p:spPr>
      </p:sp>
      <p:sp>
        <p:nvSpPr>
          <p:cNvPr id="88" name="Google Shape;88;p1"/>
          <p:cNvSpPr/>
          <p:nvPr/>
        </p:nvSpPr>
        <p:spPr>
          <a:xfrm>
            <a:off x="7167526" y="78400"/>
            <a:ext cx="5555208" cy="4704202"/>
          </a:xfrm>
          <a:custGeom>
            <a:rect b="b" l="l" r="r" t="t"/>
            <a:pathLst>
              <a:path extrusionOk="0" h="4386202" w="4084712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3659" r="-3714" t="0"/>
            </a:stretch>
          </a:blipFill>
          <a:ln>
            <a:noFill/>
          </a:ln>
        </p:spPr>
      </p:sp>
      <p:sp>
        <p:nvSpPr>
          <p:cNvPr id="89" name="Google Shape;89;p1"/>
          <p:cNvSpPr txBox="1"/>
          <p:nvPr/>
        </p:nvSpPr>
        <p:spPr>
          <a:xfrm>
            <a:off x="427125" y="4559675"/>
            <a:ext cx="17770200" cy="27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5"/>
              <a:buFont typeface="Arial"/>
              <a:buNone/>
            </a:pPr>
            <a:r>
              <a:rPr lang="en-US" sz="7705">
                <a:solidFill>
                  <a:srgbClr val="009CFF"/>
                </a:solidFill>
              </a:rPr>
              <a:t>AI Powered Doctor Appointment System</a:t>
            </a:r>
            <a:endParaRPr sz="7705">
              <a:solidFill>
                <a:srgbClr val="009CFF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5"/>
              <a:buFont typeface="Arial"/>
              <a:buNone/>
            </a:pPr>
            <a:r>
              <a:rPr lang="en-US" sz="7705">
                <a:solidFill>
                  <a:srgbClr val="009CFF"/>
                </a:solidFill>
              </a:rPr>
              <a:t>           with </a:t>
            </a:r>
            <a:r>
              <a:rPr lang="en-US" sz="7705">
                <a:solidFill>
                  <a:srgbClr val="009CFF"/>
                </a:solidFill>
              </a:rPr>
              <a:t>Symptom-Based Routing</a:t>
            </a:r>
            <a:endParaRPr sz="7705">
              <a:solidFill>
                <a:srgbClr val="009CFF"/>
              </a:solidFill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7855242" y="8615350"/>
            <a:ext cx="45387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98"/>
              <a:buFont typeface="Arial"/>
              <a:buNone/>
            </a:pPr>
            <a:r>
              <a:rPr b="1" lang="en-US" sz="5098">
                <a:solidFill>
                  <a:srgbClr val="D9D9D9"/>
                </a:solidFill>
              </a:rPr>
              <a:t>404 Not Found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6" name="Google Shape;96;p2"/>
          <p:cNvSpPr/>
          <p:nvPr/>
        </p:nvSpPr>
        <p:spPr>
          <a:xfrm rot="-5400000">
            <a:off x="2508230" y="-5643343"/>
            <a:ext cx="15357113" cy="21573673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97" name="Google Shape;97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3967640" y="3971310"/>
            <a:ext cx="9765318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"/>
          <p:cNvSpPr txBox="1"/>
          <p:nvPr/>
        </p:nvSpPr>
        <p:spPr>
          <a:xfrm>
            <a:off x="-600050" y="312525"/>
            <a:ext cx="19809600" cy="10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rPr lang="en-US" sz="7036">
                <a:solidFill>
                  <a:srgbClr val="FFFFFF"/>
                </a:solidFill>
              </a:rPr>
              <a:t>Theme: Healthcare Technology</a:t>
            </a:r>
            <a:endParaRPr b="0" i="0" sz="703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568551" y="3485800"/>
            <a:ext cx="17700600" cy="48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rtl="0" algn="l">
              <a:lnSpc>
                <a:spcPct val="25909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</a:pPr>
            <a:r>
              <a:rPr lang="en-US" sz="3600">
                <a:solidFill>
                  <a:srgbClr val="E5E0DF"/>
                </a:solidFill>
              </a:rPr>
              <a:t>Manual</a:t>
            </a:r>
            <a:r>
              <a:rPr lang="en-US" sz="3600">
                <a:solidFill>
                  <a:srgbClr val="E5E0DF"/>
                </a:solidFill>
              </a:rPr>
              <a:t> appointment chaos</a:t>
            </a:r>
            <a:endParaRPr sz="3600">
              <a:solidFill>
                <a:srgbClr val="E5E0DF"/>
              </a:solidFill>
            </a:endParaRPr>
          </a:p>
          <a:p>
            <a:pPr indent="-457200" lvl="0" marL="457200" rtl="0" algn="l">
              <a:lnSpc>
                <a:spcPct val="25909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</a:pPr>
            <a:r>
              <a:rPr lang="en-US" sz="3600">
                <a:solidFill>
                  <a:srgbClr val="E5E0DF"/>
                </a:solidFill>
              </a:rPr>
              <a:t>Poor patient experience due to long wait times.</a:t>
            </a:r>
            <a:endParaRPr sz="3600">
              <a:solidFill>
                <a:srgbClr val="E5E0DF"/>
              </a:solidFill>
            </a:endParaRPr>
          </a:p>
          <a:p>
            <a:pPr indent="-457200" lvl="0" marL="457200" rtl="0" algn="l">
              <a:lnSpc>
                <a:spcPct val="25909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</a:pPr>
            <a:r>
              <a:rPr lang="en-US" sz="3600">
                <a:solidFill>
                  <a:srgbClr val="E5E0DF"/>
                </a:solidFill>
              </a:rPr>
              <a:t>Operational inefficiencies and miscommunication.</a:t>
            </a:r>
            <a:endParaRPr sz="3600">
              <a:solidFill>
                <a:srgbClr val="E5E0DF"/>
              </a:solidFill>
            </a:endParaRPr>
          </a:p>
          <a:p>
            <a:pPr indent="-457200" lvl="0" marL="457200" rtl="0" algn="l">
              <a:lnSpc>
                <a:spcPct val="25909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</a:pPr>
            <a:r>
              <a:rPr lang="en-US" sz="3600">
                <a:solidFill>
                  <a:srgbClr val="E5E0DF"/>
                </a:solidFill>
              </a:rPr>
              <a:t>Bottleneck in providing timely patient care.</a:t>
            </a:r>
            <a:endParaRPr sz="3600">
              <a:solidFill>
                <a:srgbClr val="E5E0DF"/>
              </a:solidFill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-214300" y="1287913"/>
            <a:ext cx="18678900" cy="20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36">
                <a:solidFill>
                  <a:schemeClr val="lt1"/>
                </a:solidFill>
              </a:rPr>
              <a:t>Hours in lines Minutes with Doctors</a:t>
            </a:r>
            <a:endParaRPr sz="5736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36">
                <a:solidFill>
                  <a:schemeClr val="lt1"/>
                </a:solidFill>
              </a:rPr>
              <a:t>“Fixing Delays with  Smart Tech”</a:t>
            </a:r>
            <a:endParaRPr sz="5736">
              <a:solidFill>
                <a:schemeClr val="lt1"/>
              </a:solidFill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1531288" y="5585500"/>
            <a:ext cx="164847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Patients in waiting Line creates pressure on Doctor </a:t>
            </a:r>
            <a:r>
              <a:rPr b="1"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Comprising Quality</a:t>
            </a:r>
            <a:endParaRPr b="1" sz="3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1531300" y="4094500"/>
            <a:ext cx="8938800" cy="7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Phone Calls,Paper logs creates </a:t>
            </a:r>
            <a:r>
              <a:rPr b="1"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Frustrating  Delays</a:t>
            </a:r>
            <a:endParaRPr b="1" sz="3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1525850" y="6956788"/>
            <a:ext cx="190431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Miscommunication between </a:t>
            </a: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departments</a:t>
            </a: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leads to </a:t>
            </a:r>
            <a:r>
              <a:rPr b="1"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wasted Slots ,no Shows </a:t>
            </a:r>
            <a:r>
              <a:rPr b="1"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Overwhelmed Staff</a:t>
            </a:r>
            <a:endParaRPr b="1" sz="3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1525850" y="8450375"/>
            <a:ext cx="14769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Not all wounds bleed, </a:t>
            </a: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Some internal injuries could go critical </a:t>
            </a:r>
            <a:r>
              <a:rPr b="1"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While waiting</a:t>
            </a: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4AAD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/>
          <p:nvPr/>
        </p:nvSpPr>
        <p:spPr>
          <a:xfrm rot="-5400000">
            <a:off x="4114400" y="-4086518"/>
            <a:ext cx="10058909" cy="1823196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0" name="Google Shape;110;p3"/>
          <p:cNvSpPr/>
          <p:nvPr/>
        </p:nvSpPr>
        <p:spPr>
          <a:xfrm rot="-5400000">
            <a:off x="3980172" y="-4116368"/>
            <a:ext cx="10327658" cy="18477679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11" name="Google Shape;11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58233" y="1444"/>
            <a:ext cx="18906884" cy="1028411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3"/>
          <p:cNvSpPr txBox="1"/>
          <p:nvPr/>
        </p:nvSpPr>
        <p:spPr>
          <a:xfrm>
            <a:off x="-150" y="861050"/>
            <a:ext cx="182880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1627165" y="2518077"/>
            <a:ext cx="9937144" cy="845747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"/>
          <p:cNvSpPr txBox="1"/>
          <p:nvPr/>
        </p:nvSpPr>
        <p:spPr>
          <a:xfrm>
            <a:off x="3235725" y="2029163"/>
            <a:ext cx="7996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</a:rPr>
              <a:t>All in One Digital Management Platform:-</a:t>
            </a:r>
            <a:endParaRPr b="1" sz="2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</a:rPr>
              <a:t>			</a:t>
            </a:r>
            <a:endParaRPr sz="2900">
              <a:solidFill>
                <a:schemeClr val="lt1"/>
              </a:solidFill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4269500" y="2950913"/>
            <a:ext cx="88989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b="1" lang="en-US" sz="2900">
                <a:solidFill>
                  <a:schemeClr val="lt1"/>
                </a:solidFill>
              </a:rPr>
              <a:t>Admin Panel: </a:t>
            </a:r>
            <a:r>
              <a:rPr lang="en-US" sz="2900">
                <a:solidFill>
                  <a:schemeClr val="lt1"/>
                </a:solidFill>
              </a:rPr>
              <a:t>Centralized Hospital/clinic control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4269500" y="3718025"/>
            <a:ext cx="76959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b="1" lang="en-US" sz="2900">
                <a:solidFill>
                  <a:schemeClr val="lt1"/>
                </a:solidFill>
              </a:rPr>
              <a:t>User Panel:</a:t>
            </a:r>
            <a:r>
              <a:rPr lang="en-US" sz="2900">
                <a:solidFill>
                  <a:schemeClr val="lt1"/>
                </a:solidFill>
              </a:rPr>
              <a:t> </a:t>
            </a:r>
            <a:r>
              <a:rPr lang="en-US" sz="2900">
                <a:solidFill>
                  <a:schemeClr val="lt1"/>
                </a:solidFill>
              </a:rPr>
              <a:t>Intuitive</a:t>
            </a:r>
            <a:r>
              <a:rPr lang="en-US" sz="2900">
                <a:solidFill>
                  <a:schemeClr val="lt1"/>
                </a:solidFill>
              </a:rPr>
              <a:t> Patient Service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3"/>
          <p:cNvSpPr txBox="1"/>
          <p:nvPr/>
        </p:nvSpPr>
        <p:spPr>
          <a:xfrm>
            <a:off x="4382793" y="4583825"/>
            <a:ext cx="44259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b="1" lang="en-US" sz="2900">
                <a:solidFill>
                  <a:schemeClr val="lt1"/>
                </a:solidFill>
              </a:rPr>
              <a:t>Key Innovations:</a:t>
            </a:r>
            <a:endParaRPr b="1" sz="29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solidFill>
                <a:schemeClr val="lt1"/>
              </a:solidFill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10385550" y="6334700"/>
            <a:ext cx="60879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Seamless Appointment Making</a:t>
            </a:r>
            <a:endParaRPr sz="2900">
              <a:solidFill>
                <a:schemeClr val="lt1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Real Time Queue Tracking</a:t>
            </a:r>
            <a:endParaRPr sz="2900">
              <a:solidFill>
                <a:schemeClr val="lt1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Free from Cash counters lines</a:t>
            </a:r>
            <a:endParaRPr sz="2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9460700" y="5505575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➢"/>
            </a:pPr>
            <a:r>
              <a:rPr b="1" lang="en-US" sz="2900">
                <a:solidFill>
                  <a:schemeClr val="lt1"/>
                </a:solidFill>
              </a:rPr>
              <a:t>For Patients :</a:t>
            </a:r>
            <a:endParaRPr b="1" sz="2900">
              <a:solidFill>
                <a:schemeClr val="lt1"/>
              </a:solidFill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1464775" y="5406875"/>
            <a:ext cx="3749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➢"/>
            </a:pPr>
            <a:r>
              <a:rPr b="1" lang="en-US" sz="2900">
                <a:solidFill>
                  <a:schemeClr val="lt1"/>
                </a:solidFill>
              </a:rPr>
              <a:t>For Hospitals :</a:t>
            </a:r>
            <a:endParaRPr b="1" sz="2900">
              <a:solidFill>
                <a:schemeClr val="lt1"/>
              </a:solidFill>
            </a:endParaRPr>
          </a:p>
        </p:txBody>
      </p:sp>
      <p:sp>
        <p:nvSpPr>
          <p:cNvPr id="121" name="Google Shape;121;p3"/>
          <p:cNvSpPr txBox="1"/>
          <p:nvPr/>
        </p:nvSpPr>
        <p:spPr>
          <a:xfrm>
            <a:off x="2187050" y="6117625"/>
            <a:ext cx="61881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Manage Appointments</a:t>
            </a:r>
            <a:endParaRPr sz="2900">
              <a:solidFill>
                <a:schemeClr val="lt1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Service Load Analytics  for Staff Optimization</a:t>
            </a:r>
            <a:endParaRPr sz="2900">
              <a:solidFill>
                <a:schemeClr val="lt1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AutoNum type="arabicPeriod"/>
            </a:pPr>
            <a:r>
              <a:rPr lang="en-US" sz="2900">
                <a:solidFill>
                  <a:schemeClr val="lt1"/>
                </a:solidFill>
              </a:rPr>
              <a:t>Edit Clinic and Doctor Profile Dynamically</a:t>
            </a:r>
            <a:endParaRPr sz="2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7" name="Google Shape;127;p4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28" name="Google Shape;12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4" title="Adobe Express - file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78077" y="-174300"/>
            <a:ext cx="6855322" cy="1028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5" name="Google Shape;135;p5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6" name="Google Shape;136;p5"/>
          <p:cNvSpPr txBox="1"/>
          <p:nvPr/>
        </p:nvSpPr>
        <p:spPr>
          <a:xfrm>
            <a:off x="4832017" y="2012747"/>
            <a:ext cx="913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938888" y="3522474"/>
            <a:ext cx="488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820700" y="1737088"/>
            <a:ext cx="17120400" cy="78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US" sz="2300">
                <a:solidFill>
                  <a:schemeClr val="lt1"/>
                </a:solidFill>
              </a:rPr>
              <a:t>Register/Login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logs into the system using existing credentials or creates a new account.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US" sz="2300">
                <a:solidFill>
                  <a:schemeClr val="lt1"/>
                </a:solidFill>
              </a:rPr>
              <a:t>Allow Location Access / Select Manually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app asks for location permission to find nearby hospitals, or the patient can choose a location manually.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US" sz="2300">
                <a:solidFill>
                  <a:schemeClr val="lt1"/>
                </a:solidFill>
              </a:rPr>
              <a:t>Choose Hospital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selects a hospital from the available options based on their location.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US" sz="2300">
                <a:solidFill>
                  <a:schemeClr val="lt1"/>
                </a:solidFill>
              </a:rPr>
              <a:t>Enter Symptoms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inputs their symptoms into the system.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US" sz="2300">
                <a:solidFill>
                  <a:schemeClr val="lt1"/>
                </a:solidFill>
              </a:rPr>
              <a:t>AI Model Suggests Doctor Type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Based on the entered symptoms, an AI model predicts and suggests the appropriate type of doctor (e.g., ENT, dermatologist).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US" sz="2300">
                <a:solidFill>
                  <a:schemeClr val="lt1"/>
                </a:solidFill>
              </a:rPr>
              <a:t>Select Doctor &amp; View Time Slots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selects a doctor from the suggested list and views available time slots for appointments.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US" sz="2300">
                <a:solidFill>
                  <a:schemeClr val="lt1"/>
                </a:solidFill>
              </a:rPr>
              <a:t>Book Appointment &amp; Pay Fee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The patient finalizes the appointment and completes the payment process.</a:t>
            </a:r>
            <a:br>
              <a:rPr lang="en-US" sz="2300">
                <a:solidFill>
                  <a:schemeClr val="lt1"/>
                </a:solidFill>
              </a:rPr>
            </a:b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b="1" lang="en-US" sz="2300">
                <a:solidFill>
                  <a:schemeClr val="lt1"/>
                </a:solidFill>
              </a:rPr>
              <a:t>View Confirmation &amp; Queue Status</a:t>
            </a:r>
            <a:r>
              <a:rPr lang="en-US" sz="2300">
                <a:solidFill>
                  <a:schemeClr val="lt1"/>
                </a:solidFill>
              </a:rPr>
              <a:t>:</a:t>
            </a:r>
            <a:br>
              <a:rPr lang="en-US" sz="2300">
                <a:solidFill>
                  <a:schemeClr val="lt1"/>
                </a:solidFill>
              </a:rPr>
            </a:br>
            <a:r>
              <a:rPr lang="en-US" sz="2300">
                <a:solidFill>
                  <a:schemeClr val="lt1"/>
                </a:solidFill>
              </a:rPr>
              <a:t> A confirmation is shown along with the patient’s position in the live queue (if available).</a:t>
            </a:r>
            <a:endParaRPr sz="2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3884475" y="468838"/>
            <a:ext cx="10454100" cy="10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Explanation</a:t>
            </a:r>
            <a:endParaRPr sz="8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5" name="Google Shape;145;p6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6" name="Google Shape;14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6"/>
          <p:cNvSpPr txBox="1"/>
          <p:nvPr/>
        </p:nvSpPr>
        <p:spPr>
          <a:xfrm>
            <a:off x="2918452" y="-731526"/>
            <a:ext cx="11027700" cy="18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58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b="0" i="0" sz="5862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5862">
                <a:solidFill>
                  <a:srgbClr val="FFFFFF"/>
                </a:solidFill>
              </a:rPr>
              <a:t>The Future of Healthcare</a:t>
            </a:r>
            <a:endParaRPr sz="5862">
              <a:solidFill>
                <a:srgbClr val="FFFFFF"/>
              </a:solidFill>
            </a:endParaRPr>
          </a:p>
        </p:txBody>
      </p:sp>
      <p:sp>
        <p:nvSpPr>
          <p:cNvPr id="148" name="Google Shape;148;p6"/>
          <p:cNvSpPr txBox="1"/>
          <p:nvPr/>
        </p:nvSpPr>
        <p:spPr>
          <a:xfrm>
            <a:off x="368650" y="2294400"/>
            <a:ext cx="17030700" cy="60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●"/>
            </a:pPr>
            <a:r>
              <a:rPr lang="en-US" sz="4200">
                <a:solidFill>
                  <a:schemeClr val="lt1"/>
                </a:solidFill>
              </a:rPr>
              <a:t>AI-Powered Smart Triage Novelty: First system to prioritize appointments based on sympt</a:t>
            </a:r>
            <a:r>
              <a:rPr lang="en-US" sz="4200">
                <a:solidFill>
                  <a:schemeClr val="lt1"/>
                </a:solidFill>
              </a:rPr>
              <a:t>om </a:t>
            </a:r>
            <a:r>
              <a:rPr lang="en-US" sz="4200">
                <a:solidFill>
                  <a:schemeClr val="lt1"/>
                </a:solidFill>
              </a:rPr>
              <a:t>severity (not just "first come, first served").</a:t>
            </a:r>
            <a:endParaRPr sz="4200">
              <a:solidFill>
                <a:schemeClr val="lt1"/>
              </a:solidFill>
            </a:endParaRPr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●"/>
            </a:pPr>
            <a:r>
              <a:rPr lang="en-US" sz="4200">
                <a:solidFill>
                  <a:schemeClr val="lt1"/>
                </a:solidFill>
              </a:rPr>
              <a:t>Uses NLP to analyze patient inputs (e.g., "chest pain" → flagged as urgent).</a:t>
            </a:r>
            <a:endParaRPr sz="4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chemeClr val="lt1"/>
                </a:solidFill>
              </a:rPr>
              <a:t>   Real-Time Dynamic Scheduling</a:t>
            </a:r>
            <a:endParaRPr sz="4200">
              <a:solidFill>
                <a:schemeClr val="lt1"/>
              </a:solidFill>
            </a:endParaRPr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●"/>
            </a:pPr>
            <a:r>
              <a:rPr lang="en-US" sz="4200">
                <a:solidFill>
                  <a:schemeClr val="lt1"/>
                </a:solidFill>
              </a:rPr>
              <a:t>Novelty: Self-adjusting slots—auto-reschedules if a doctor runs late or a critical case arrives.</a:t>
            </a:r>
            <a:endParaRPr sz="4200">
              <a:solidFill>
                <a:schemeClr val="lt1"/>
              </a:solidFill>
            </a:endParaRPr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●"/>
            </a:pPr>
            <a:r>
              <a:rPr lang="en-US" sz="4200">
                <a:solidFill>
                  <a:schemeClr val="lt1"/>
                </a:solidFill>
              </a:rPr>
              <a:t>Reduces wait times by 40% (vs. static systems).</a:t>
            </a:r>
            <a:endParaRPr sz="4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/>
          <p:nvPr/>
        </p:nvSpPr>
        <p:spPr>
          <a:xfrm rot="-5400000">
            <a:off x="1551552" y="-556050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4" name="Google Shape;15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0798857">
            <a:off x="3960120" y="-7754715"/>
            <a:ext cx="7945946" cy="444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7"/>
          <p:cNvSpPr txBox="1"/>
          <p:nvPr/>
        </p:nvSpPr>
        <p:spPr>
          <a:xfrm>
            <a:off x="414750" y="-486550"/>
            <a:ext cx="161436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t/>
            </a:r>
            <a:endParaRPr sz="5662">
              <a:solidFill>
                <a:srgbClr val="FFFFFF"/>
              </a:solidFill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951750" y="173075"/>
            <a:ext cx="16556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</a:rPr>
              <a:t>Drawbacks </a:t>
            </a:r>
            <a:endParaRPr b="1" sz="6000">
              <a:solidFill>
                <a:schemeClr val="lt1"/>
              </a:solidFill>
            </a:endParaRPr>
          </a:p>
        </p:txBody>
      </p:sp>
      <p:sp>
        <p:nvSpPr>
          <p:cNvPr id="157" name="Google Shape;157;p7"/>
          <p:cNvSpPr txBox="1"/>
          <p:nvPr/>
        </p:nvSpPr>
        <p:spPr>
          <a:xfrm>
            <a:off x="5559400" y="4193100"/>
            <a:ext cx="6347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</a:rPr>
              <a:t> Showstopper</a:t>
            </a:r>
            <a:endParaRPr b="1" sz="6000">
              <a:solidFill>
                <a:schemeClr val="lt1"/>
              </a:solidFill>
            </a:endParaRPr>
          </a:p>
        </p:txBody>
      </p:sp>
      <p:sp>
        <p:nvSpPr>
          <p:cNvPr id="158" name="Google Shape;158;p7"/>
          <p:cNvSpPr txBox="1"/>
          <p:nvPr/>
        </p:nvSpPr>
        <p:spPr>
          <a:xfrm>
            <a:off x="2124450" y="1097125"/>
            <a:ext cx="142113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●"/>
            </a:pPr>
            <a:r>
              <a:rPr b="1" lang="en-US" sz="3100">
                <a:solidFill>
                  <a:schemeClr val="lt1"/>
                </a:solidFill>
              </a:rPr>
              <a:t>If Hospitals Don’t Registe</a:t>
            </a:r>
            <a:r>
              <a:rPr lang="en-US" sz="3100">
                <a:solidFill>
                  <a:schemeClr val="lt1"/>
                </a:solidFill>
              </a:rPr>
              <a:t>r : System FailsWhy? No adoption = no data for AI to learn or optimize schedules. </a:t>
            </a:r>
            <a:endParaRPr sz="3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●"/>
            </a:pPr>
            <a:r>
              <a:rPr b="1" lang="en-US" sz="3100">
                <a:solidFill>
                  <a:schemeClr val="lt1"/>
                </a:solidFill>
              </a:rPr>
              <a:t>Patients keep calling clinics directly </a:t>
            </a:r>
            <a:r>
              <a:rPr lang="en-US" sz="3100">
                <a:solidFill>
                  <a:schemeClr val="lt1"/>
                </a:solidFill>
              </a:rPr>
              <a:t>:</a:t>
            </a:r>
            <a:r>
              <a:rPr lang="en-US" sz="3100">
                <a:solidFill>
                  <a:schemeClr val="lt1"/>
                </a:solidFill>
              </a:rPr>
              <a:t>chaos continues.Doctors ignore the system → double bookings return.</a:t>
            </a:r>
            <a:endParaRPr sz="31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1"/>
              </a:solidFill>
            </a:endParaRPr>
          </a:p>
        </p:txBody>
      </p:sp>
      <p:sp>
        <p:nvSpPr>
          <p:cNvPr id="159" name="Google Shape;159;p7"/>
          <p:cNvSpPr txBox="1"/>
          <p:nvPr/>
        </p:nvSpPr>
        <p:spPr>
          <a:xfrm>
            <a:off x="3169650" y="5717225"/>
            <a:ext cx="12824400" cy="43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Char char="●"/>
            </a:pPr>
            <a:r>
              <a:rPr b="1"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Dynamic Location Filtering:El</a:t>
            </a:r>
            <a:r>
              <a:rPr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iminates confusion for users .        . . . .                                                  unfamiliar with hospital locations.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1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Char char="●"/>
            </a:pPr>
            <a:r>
              <a:rPr b="1"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AI-Powered Triage</a:t>
            </a:r>
            <a:r>
              <a:rPr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Reduces misdiagnosis risk by guiding patients                                       .                                     to the right specialist.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Char char="●"/>
            </a:pPr>
            <a:r>
              <a:rPr b="1"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Enterprise API:</a:t>
            </a:r>
            <a:r>
              <a:rPr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Licensing for integration with existing systems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Char char="●"/>
            </a:pPr>
            <a:r>
              <a:rPr b="1"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Analytics:</a:t>
            </a:r>
            <a:r>
              <a:rPr lang="en-US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Premium insights for hospitals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9996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8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66" name="Google Shape;166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758482" y="2918623"/>
            <a:ext cx="7945946" cy="444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8"/>
          <p:cNvSpPr txBox="1"/>
          <p:nvPr/>
        </p:nvSpPr>
        <p:spPr>
          <a:xfrm>
            <a:off x="4663116" y="1813757"/>
            <a:ext cx="9130800" cy="9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6062">
                <a:solidFill>
                  <a:srgbClr val="FFFFFF"/>
                </a:solidFill>
              </a:rPr>
              <a:t>404NotFound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8"/>
          <p:cNvSpPr txBox="1"/>
          <p:nvPr/>
        </p:nvSpPr>
        <p:spPr>
          <a:xfrm>
            <a:off x="2574600" y="3970700"/>
            <a:ext cx="13138800" cy="35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</a:t>
            </a:r>
            <a:r>
              <a:rPr b="1" i="0" lang="en-US" sz="4220" u="none" cap="none" strike="noStrik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                                                    Contact Details</a:t>
            </a:r>
            <a:endParaRPr b="1" i="0" sz="4220" u="none" cap="none" strike="noStrik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Mahak                                                            9053436972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Md. Gulfam                                                  9534006577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Arghadeep Das                                           7872863675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Sagar Maheshwari                                    8955650560   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9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75" name="Google Shape;17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9"/>
          <p:cNvSpPr txBox="1"/>
          <p:nvPr/>
        </p:nvSpPr>
        <p:spPr>
          <a:xfrm>
            <a:off x="3326610" y="1676130"/>
            <a:ext cx="11803800" cy="6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14"/>
              <a:buFont typeface="Arial"/>
              <a:buNone/>
            </a:pPr>
            <a:r>
              <a:rPr b="1" i="0" lang="en-US" sz="19014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